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17"/>
  </p:notesMasterIdLst>
  <p:sldIdLst>
    <p:sldId id="360" r:id="rId3"/>
    <p:sldId id="365" r:id="rId4"/>
    <p:sldId id="370" r:id="rId5"/>
    <p:sldId id="382" r:id="rId6"/>
    <p:sldId id="380" r:id="rId7"/>
    <p:sldId id="372" r:id="rId8"/>
    <p:sldId id="261" r:id="rId9"/>
    <p:sldId id="381" r:id="rId10"/>
    <p:sldId id="388" r:id="rId11"/>
    <p:sldId id="389" r:id="rId12"/>
    <p:sldId id="386" r:id="rId13"/>
    <p:sldId id="383" r:id="rId14"/>
    <p:sldId id="387" r:id="rId15"/>
    <p:sldId id="384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D85AB2E-BCBE-8141-9F4A-A3A6C4A02453}" v="9" dt="2022-06-13T10:36:39.42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98" autoAdjust="0"/>
    <p:restoredTop sz="90634"/>
  </p:normalViewPr>
  <p:slideViewPr>
    <p:cSldViewPr snapToGrid="0">
      <p:cViewPr varScale="1">
        <p:scale>
          <a:sx n="111" d="100"/>
          <a:sy n="111" d="100"/>
        </p:scale>
        <p:origin x="58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D037CE-5763-4E9C-87B4-48002B25A2B2}" type="datetimeFigureOut">
              <a:rPr lang="en-GB" smtClean="0"/>
              <a:t>14/06/2022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57612B-FDD8-4967-9018-DCF31AA2C5E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8006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C7398D-A3C2-2D4A-BB3F-7B427B5B326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3282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57612B-FDD8-4967-9018-DCF31AA2C5E3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8767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a suggested plan -&gt; let us know if you have other ideas regarding the vaccination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57612B-FDD8-4967-9018-DCF31AA2C5E3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55388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FF0DF-929E-4D19-A8BE-8D5C9826C9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768D7D5-317C-4E71-91CE-964BF788AD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CA41FA-9C42-42F3-9D9D-853BA76194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34C8EC-4106-4F6B-986D-5F6ADA12FB34}" type="datetimeFigureOut">
              <a:rPr lang="en-GB" smtClean="0"/>
              <a:t>14/06/2022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50B879-5E49-46D3-B039-64FA9C77A5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241228-0363-4936-923B-DEA6CA2A08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23CDA-837C-472C-B972-2E474E5734A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81477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D6661C-79D5-4CB3-8BA6-B4A400883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69B57DD-075A-4388-8798-437CF10AC0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58D4FF-CC20-40E6-B99D-9BE572911A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34C8EC-4106-4F6B-986D-5F6ADA12FB34}" type="datetimeFigureOut">
              <a:rPr lang="en-GB" smtClean="0"/>
              <a:t>14/06/2022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9EFC21-777B-400B-8201-759957E3F1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9F1E03-3E35-4404-BD63-63BD39A4FE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23CDA-837C-472C-B972-2E474E5734A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04641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11D4230-DFDE-4E0B-89C8-28A6B9A6916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647E7C1-DE52-480C-9AE2-89974F0FA8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E3697F-F6D7-4071-B03C-38D9643180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34C8EC-4106-4F6B-986D-5F6ADA12FB34}" type="datetimeFigureOut">
              <a:rPr lang="en-GB" smtClean="0"/>
              <a:t>14/06/2022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332EC9-FF5D-41EE-BDF7-39584476CE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A4BAE1-1ECD-4C2C-BD86-40A6B0E02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23CDA-837C-472C-B972-2E474E5734A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7344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Standard_Slide_Dark_Gre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645602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ndard_Slide_Dark_Gre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7009603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andard_Slide_Dark_Gre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4623476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tandard_Slide_Dark_Gre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79132"/>
            <a:ext cx="9483327" cy="623236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 baseline="0">
                <a:solidFill>
                  <a:schemeClr val="bg1"/>
                </a:solidFill>
                <a:latin typeface="Constantia" panose="02030602050306030303" pitchFamily="18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09599" y="1477818"/>
            <a:ext cx="10972801" cy="482138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0" i="0" baseline="0">
                <a:latin typeface="Corbel" panose="020B0503020204020204" pitchFamily="34" charset="0"/>
              </a:defRPr>
            </a:lvl1pPr>
          </a:lstStyle>
          <a:p>
            <a:pPr fontAlgn="t"/>
            <a:r>
              <a:rPr lang="en-US" sz="2400" b="1" i="0" baseline="0" dirty="0">
                <a:solidFill>
                  <a:schemeClr val="tx1"/>
                </a:solidFill>
                <a:latin typeface="open sans" charset="0"/>
              </a:rPr>
              <a:t>Body Header</a:t>
            </a:r>
          </a:p>
          <a:p>
            <a:r>
              <a:rPr lang="en-US" sz="2400" b="0" i="0" baseline="0" dirty="0">
                <a:solidFill>
                  <a:schemeClr val="tx1"/>
                </a:solidFill>
                <a:latin typeface="open sans" charset="0"/>
              </a:rPr>
              <a:t>Body text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1256" y="6356351"/>
            <a:ext cx="27423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95BBFC-F8AB-4F99-B558-DEBF12561351}" type="slidenum">
              <a:rPr lang="en-GB" smtClean="0"/>
              <a:t>‹#›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065" y="6356351"/>
            <a:ext cx="41158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7358385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_Slide_Gre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09599" y="1477818"/>
            <a:ext cx="10972801" cy="482138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0" i="0" baseline="0">
                <a:latin typeface="Corbel" panose="020B0503020204020204" pitchFamily="34" charset="0"/>
              </a:defRPr>
            </a:lvl1pPr>
          </a:lstStyle>
          <a:p>
            <a:pPr fontAlgn="t"/>
            <a:r>
              <a:rPr lang="en-US" sz="2400" b="1" i="0" baseline="0" dirty="0">
                <a:solidFill>
                  <a:schemeClr val="tx1"/>
                </a:solidFill>
                <a:latin typeface="open sans" charset="0"/>
              </a:rPr>
              <a:t>Body Header</a:t>
            </a:r>
          </a:p>
          <a:p>
            <a:r>
              <a:rPr lang="en-US" sz="2400" b="0" i="0" baseline="0" dirty="0">
                <a:solidFill>
                  <a:schemeClr val="tx1"/>
                </a:solidFill>
                <a:latin typeface="open sans" charset="0"/>
              </a:rPr>
              <a:t>Body text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79132"/>
            <a:ext cx="9419514" cy="623236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 baseline="0">
                <a:solidFill>
                  <a:schemeClr val="bg1"/>
                </a:solidFill>
                <a:latin typeface="Constantia" panose="02030602050306030303" pitchFamily="18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1256" y="6356351"/>
            <a:ext cx="27423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95BBFC-F8AB-4F99-B558-DEBF12561351}" type="slidenum">
              <a:rPr lang="en-GB" smtClean="0"/>
              <a:t>‹#›</a:t>
            </a:fld>
            <a:endParaRPr lang="en-GB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065" y="6356351"/>
            <a:ext cx="41158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3817354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Column_Slide_Dark_Gre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1491919"/>
            <a:ext cx="6815667" cy="4807281"/>
          </a:xfrm>
          <a:prstGeom prst="rect">
            <a:avLst/>
          </a:prstGeom>
        </p:spPr>
        <p:txBody>
          <a:bodyPr/>
          <a:lstStyle>
            <a:lvl1pPr>
              <a:defRPr sz="2400" baseline="0">
                <a:latin typeface="Corbel" panose="020B0503020204020204" pitchFamily="34" charset="0"/>
              </a:defRPr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09601" y="1491919"/>
            <a:ext cx="4011084" cy="480728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aseline="0">
                <a:latin typeface="Corbel" panose="020B0503020204020204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fontAlgn="t"/>
            <a:r>
              <a:rPr lang="en-US" sz="2400" b="1" i="0" baseline="0" dirty="0">
                <a:solidFill>
                  <a:schemeClr val="tx1"/>
                </a:solidFill>
                <a:latin typeface="open sans" charset="0"/>
              </a:rPr>
              <a:t>Body Header</a:t>
            </a:r>
          </a:p>
          <a:p>
            <a:r>
              <a:rPr lang="en-US" sz="2400" b="0" i="0" baseline="0" dirty="0">
                <a:solidFill>
                  <a:schemeClr val="tx1"/>
                </a:solidFill>
                <a:latin typeface="open sans" charset="0"/>
              </a:rPr>
              <a:t>Body text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609601" y="279132"/>
            <a:ext cx="9472691" cy="623236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 baseline="0">
                <a:solidFill>
                  <a:schemeClr val="bg1"/>
                </a:solidFill>
                <a:latin typeface="Constantia" panose="02030602050306030303" pitchFamily="18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1256" y="6356351"/>
            <a:ext cx="27423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95BBFC-F8AB-4F99-B558-DEBF12561351}" type="slidenum">
              <a:rPr lang="en-GB" smtClean="0"/>
              <a:t>‹#›</a:t>
            </a:fld>
            <a:endParaRPr lang="en-GB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065" y="6356351"/>
            <a:ext cx="41158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6951600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Column_Slide_Gre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1491919"/>
            <a:ext cx="6815667" cy="4807281"/>
          </a:xfrm>
          <a:prstGeom prst="rect">
            <a:avLst/>
          </a:prstGeom>
        </p:spPr>
        <p:txBody>
          <a:bodyPr/>
          <a:lstStyle>
            <a:lvl1pPr>
              <a:defRPr sz="2400" baseline="0">
                <a:latin typeface="Corbel" panose="020B0503020204020204" pitchFamily="34" charset="0"/>
              </a:defRPr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09601" y="1491919"/>
            <a:ext cx="4011084" cy="480728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aseline="0">
                <a:latin typeface="Corbel" panose="020B0503020204020204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fontAlgn="t"/>
            <a:r>
              <a:rPr lang="en-US" sz="2400" b="1" i="0" baseline="0" dirty="0">
                <a:solidFill>
                  <a:schemeClr val="tx1"/>
                </a:solidFill>
                <a:latin typeface="open sans" charset="0"/>
              </a:rPr>
              <a:t>Body Header</a:t>
            </a:r>
          </a:p>
          <a:p>
            <a:r>
              <a:rPr lang="en-US" sz="2400" b="0" i="0" baseline="0" dirty="0">
                <a:solidFill>
                  <a:schemeClr val="tx1"/>
                </a:solidFill>
                <a:latin typeface="open sans" charset="0"/>
              </a:rPr>
              <a:t>Body text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79132"/>
            <a:ext cx="10198235" cy="623236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 baseline="0">
                <a:solidFill>
                  <a:schemeClr val="bg1"/>
                </a:solidFill>
                <a:latin typeface="Constantia" panose="02030602050306030303" pitchFamily="18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065" y="6356351"/>
            <a:ext cx="41158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1256" y="6356351"/>
            <a:ext cx="27423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95BBFC-F8AB-4F99-B558-DEBF1256135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428475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BD0BEAF-D73E-FD46-8083-267C76ADF2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5FCBC-C216-E544-9877-709AE9D36084}" type="datetimeFigureOut">
              <a:rPr lang="en-US" smtClean="0"/>
              <a:t>6/14/22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82CD974-7164-9345-91BC-A6A5DE72F6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C9F139-7087-5D4F-A1E7-7E3236C4BF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1A069-B7B4-3949-B1C5-6D73BE229C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1871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2C4BCE-B9E0-476E-8EE9-E3DC0310A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829B2E-6B3E-4279-BF3D-91F7FC1E3C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5384A6-FBA6-48C1-9764-7AE372D7F6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34C8EC-4106-4F6B-986D-5F6ADA12FB34}" type="datetimeFigureOut">
              <a:rPr lang="en-GB" smtClean="0"/>
              <a:t>14/06/2022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B0EBE2-5288-4013-B42B-BE880D27B1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AF4FA4-8389-4D40-9D41-E2CAC5F6D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23CDA-837C-472C-B972-2E474E5734A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30099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2FE774-F79D-492B-98DD-7FC389877F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95958A-07A2-4FA7-9673-2FD718DDDC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47C7B0-2C4A-4283-9475-C57DE1640E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34C8EC-4106-4F6B-986D-5F6ADA12FB34}" type="datetimeFigureOut">
              <a:rPr lang="en-GB" smtClean="0"/>
              <a:t>14/06/2022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7B823F-D29D-4E03-83D3-789DF6032E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A10B46-2F93-40A1-A922-9E29E9D8F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23CDA-837C-472C-B972-2E474E5734A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32338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6E19D2-E921-4DE3-9044-3A1949594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8DEA04-8D85-4522-97E9-B7BE6082A9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82A188-6C6E-4FF9-9FEC-FC158DA21D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C7A9DE-B4F3-452D-AED9-9D6CD5F77B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34C8EC-4106-4F6B-986D-5F6ADA12FB34}" type="datetimeFigureOut">
              <a:rPr lang="en-GB" smtClean="0"/>
              <a:t>14/06/2022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AE8798-558A-42F6-8BB9-E713A0FC2D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AA0369-9283-45D4-A43E-7C836DAD9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23CDA-837C-472C-B972-2E474E5734A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78818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D8C910-45E4-4876-B968-BF38131C2C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4B1BF9-44C6-45B1-839B-D8AE04AB30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B621F2-0873-43C2-8991-2D80953097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118EF7A-B2DC-49C7-AF1A-D87294F9FA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C280A57-4E0C-4239-8C3E-6A9C9690B73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E70A184-7030-4B51-9273-F2C66462DD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34C8EC-4106-4F6B-986D-5F6ADA12FB34}" type="datetimeFigureOut">
              <a:rPr lang="en-GB" smtClean="0"/>
              <a:t>14/06/2022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1A349E5-B572-4F1B-A14E-CB54271990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E6564C-72AA-478A-8FA6-3F998C58AA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23CDA-837C-472C-B972-2E474E5734A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028655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B8C874-3F3F-4AD8-81FE-BF5F46977B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93E89CA-C1C7-425C-8315-456F3FBC2C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34C8EC-4106-4F6B-986D-5F6ADA12FB34}" type="datetimeFigureOut">
              <a:rPr lang="en-GB" smtClean="0"/>
              <a:t>14/06/2022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308FF1-F669-48A9-A5C4-8E94865857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B74AB2-B169-402F-8007-6A24B6AC09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23CDA-837C-472C-B972-2E474E5734A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23504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A737372-378F-49B2-8D01-99D21E5BEA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34C8EC-4106-4F6B-986D-5F6ADA12FB34}" type="datetimeFigureOut">
              <a:rPr lang="en-GB" smtClean="0"/>
              <a:t>14/06/2022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A046A2B-69A1-458B-95E5-CAB34EA41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5739CF-F86A-4CB8-AC4B-AB58A90D9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23CDA-837C-472C-B972-2E474E5734A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23202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3B5ADE-AD22-4425-9F9A-695A4BD5F9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F182A4-C646-4CE0-AE1D-05BC01E547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E23E15-0AB3-4CAA-A6BA-72679A3560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3B1227-EC6E-4524-A270-86977AC796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34C8EC-4106-4F6B-986D-5F6ADA12FB34}" type="datetimeFigureOut">
              <a:rPr lang="en-GB" smtClean="0"/>
              <a:t>14/06/2022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65289A-A7B4-4B93-85A7-424E462937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D6EDD7-2474-475D-884E-F9108CB395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23CDA-837C-472C-B972-2E474E5734A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86561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9A67DF-4038-4DF3-980D-70699DAA7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C41A4C7-E330-4136-861C-6DB62C6022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D95CB9-66E2-4DFD-BB3A-B6014EDDAB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5F1CE4-23D1-4C06-AE61-F270A06DC3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34C8EC-4106-4F6B-986D-5F6ADA12FB34}" type="datetimeFigureOut">
              <a:rPr lang="en-GB" smtClean="0"/>
              <a:t>14/06/2022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814A35-E44B-4D99-989A-2C9C5F207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D0969F-EBD9-417A-BE69-8A2C1569E7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23CDA-837C-472C-B972-2E474E5734A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18216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Relationship Id="rId9" Type="http://schemas.openxmlformats.org/officeDocument/2006/relationships/image" Target="../media/image2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A966863-D0A2-41AE-BEB1-5AC4DBC72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D75E7E-812A-4C10-9C1A-15D77F1DDD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14CA58-86DC-4B1C-9D16-4B61DA13D7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34C8EC-4106-4F6B-986D-5F6ADA12FB34}" type="datetimeFigureOut">
              <a:rPr lang="en-GB" smtClean="0"/>
              <a:t>14/06/2022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3A4824-D388-460D-8611-8FB576534A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834AD3-22CC-4A2A-B79E-9466CBC143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323CDA-837C-472C-B972-2E474E5734A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40904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71069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 baseline="0">
          <a:solidFill>
            <a:schemeClr val="bg2"/>
          </a:solidFill>
          <a:latin typeface="merriweather" charset="0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263721" y="2116335"/>
            <a:ext cx="96536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>
                <a:solidFill>
                  <a:schemeClr val="tx2"/>
                </a:solidFill>
                <a:latin typeface="Constantia" panose="02030602050306030303" pitchFamily="18" charset="0"/>
              </a:rPr>
              <a:t>NextGen Influenza </a:t>
            </a:r>
            <a:r>
              <a:rPr lang="en-GB" sz="4000" dirty="0">
                <a:solidFill>
                  <a:schemeClr val="tx2"/>
                </a:solidFill>
                <a:latin typeface="Constantia" panose="02030602050306030303" pitchFamily="18" charset="0"/>
              </a:rPr>
              <a:t>vaccines - Kenya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F8D75DD-11F4-C94F-81F3-CA96EEA8AA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48150" y="5478708"/>
            <a:ext cx="1167376" cy="831172"/>
          </a:xfrm>
          <a:prstGeom prst="rect">
            <a:avLst/>
          </a:prstGeom>
        </p:spPr>
      </p:pic>
      <p:pic>
        <p:nvPicPr>
          <p:cNvPr id="8" name="Picture 7" descr="Shape&#10;&#10;Description automatically generated with low confidence">
            <a:extLst>
              <a:ext uri="{FF2B5EF4-FFF2-40B4-BE49-F238E27FC236}">
                <a16:creationId xmlns:a16="http://schemas.microsoft.com/office/drawing/2014/main" id="{12D890CF-E3D1-FB4E-9112-AC130F3871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8108" y="5331307"/>
            <a:ext cx="1184857" cy="1125974"/>
          </a:xfrm>
          <a:prstGeom prst="rect">
            <a:avLst/>
          </a:prstGeom>
        </p:spPr>
      </p:pic>
      <p:pic>
        <p:nvPicPr>
          <p:cNvPr id="12" name="Picture 11" descr="A picture containing text&#10;&#10;Description automatically generated">
            <a:extLst>
              <a:ext uri="{FF2B5EF4-FFF2-40B4-BE49-F238E27FC236}">
                <a16:creationId xmlns:a16="http://schemas.microsoft.com/office/drawing/2014/main" id="{F497C453-3C6A-6149-AA09-1AEE88C9CD0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5081" y="5532344"/>
            <a:ext cx="1905000" cy="7239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E71B29-E093-1940-AADE-6B452AA10B94}"/>
              </a:ext>
            </a:extLst>
          </p:cNvPr>
          <p:cNvSpPr txBox="1"/>
          <p:nvPr/>
        </p:nvSpPr>
        <p:spPr>
          <a:xfrm>
            <a:off x="10607869" y="5601994"/>
            <a:ext cx="105349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Al Nile" pitchFamily="2" charset="-78"/>
                <a:cs typeface="Al Nile" pitchFamily="2" charset="-78"/>
              </a:rPr>
              <a:t>R2R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16B7319-D3FB-C64D-9F89-A503D57201F7}"/>
              </a:ext>
            </a:extLst>
          </p:cNvPr>
          <p:cNvSpPr txBox="1"/>
          <p:nvPr/>
        </p:nvSpPr>
        <p:spPr>
          <a:xfrm>
            <a:off x="2448933" y="3516562"/>
            <a:ext cx="72832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Team: Naomi R </a:t>
            </a:r>
            <a:r>
              <a:rPr lang="en-US" dirty="0" err="1"/>
              <a:t>Waterlow</a:t>
            </a:r>
            <a:r>
              <a:rPr lang="en-US" dirty="0"/>
              <a:t>, Sreejith Radhakrishnan, Rosalind M Eggo, Mark Jit</a:t>
            </a:r>
          </a:p>
        </p:txBody>
      </p:sp>
    </p:spTree>
    <p:extLst>
      <p:ext uri="{BB962C8B-B14F-4D97-AF65-F5344CB8AC3E}">
        <p14:creationId xmlns:p14="http://schemas.microsoft.com/office/powerpoint/2010/main" val="37265862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C3888-6569-43C8-AD24-6B36506BDE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Costs included</a:t>
            </a:r>
          </a:p>
        </p:txBody>
      </p:sp>
      <p:pic>
        <p:nvPicPr>
          <p:cNvPr id="5" name="Content Placeholder 4" descr="Diagram, text&#10;&#10;Description automatically generated">
            <a:extLst>
              <a:ext uri="{FF2B5EF4-FFF2-40B4-BE49-F238E27FC236}">
                <a16:creationId xmlns:a16="http://schemas.microsoft.com/office/drawing/2014/main" id="{994B1313-5BA2-477E-B7FE-D90952AB17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88" r="11090"/>
          <a:stretch/>
        </p:blipFill>
        <p:spPr>
          <a:xfrm>
            <a:off x="1714241" y="1631673"/>
            <a:ext cx="8378686" cy="4543049"/>
          </a:xfrm>
        </p:spPr>
      </p:pic>
      <p:sp>
        <p:nvSpPr>
          <p:cNvPr id="6" name="Content Placeholder 8">
            <a:extLst>
              <a:ext uri="{FF2B5EF4-FFF2-40B4-BE49-F238E27FC236}">
                <a16:creationId xmlns:a16="http://schemas.microsoft.com/office/drawing/2014/main" id="{3DA9046E-FD72-438E-AFF0-83D1E924A0A0}"/>
              </a:ext>
            </a:extLst>
          </p:cNvPr>
          <p:cNvSpPr txBox="1">
            <a:spLocks/>
          </p:cNvSpPr>
          <p:nvPr/>
        </p:nvSpPr>
        <p:spPr>
          <a:xfrm>
            <a:off x="7109790" y="6174722"/>
            <a:ext cx="2481471" cy="430495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0" i="0" kern="1200" baseline="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Dawa </a:t>
            </a:r>
            <a:r>
              <a:rPr lang="en-GB" i="1"/>
              <a:t>et al. </a:t>
            </a:r>
            <a:r>
              <a:rPr lang="en-GB"/>
              <a:t>(2020)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57591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979F21-4BD7-4DAE-ABDB-C18161CBB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Total doses and ICER per DALY averted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EFD2478-399A-42F2-90EC-5B9080E4FBF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1925" y="1507331"/>
            <a:ext cx="95250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280F62D-BE98-3E21-BEBA-121E37055E62}"/>
              </a:ext>
            </a:extLst>
          </p:cNvPr>
          <p:cNvSpPr txBox="1"/>
          <p:nvPr/>
        </p:nvSpPr>
        <p:spPr>
          <a:xfrm>
            <a:off x="9248172" y="5798916"/>
            <a:ext cx="694421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000" dirty="0"/>
              <a:t>Improved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DEEDAC-6578-6D27-3706-EB0BE3A880F4}"/>
              </a:ext>
            </a:extLst>
          </p:cNvPr>
          <p:cNvSpPr txBox="1"/>
          <p:nvPr/>
        </p:nvSpPr>
        <p:spPr>
          <a:xfrm>
            <a:off x="7895864" y="5977064"/>
            <a:ext cx="694421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000" dirty="0"/>
              <a:t>Improved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793C30-8D64-8477-5E29-562A01A606E4}"/>
              </a:ext>
            </a:extLst>
          </p:cNvPr>
          <p:cNvSpPr txBox="1"/>
          <p:nvPr/>
        </p:nvSpPr>
        <p:spPr>
          <a:xfrm>
            <a:off x="4481331" y="5805373"/>
            <a:ext cx="694421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000" dirty="0"/>
              <a:t>Improved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482E37-5D22-C310-E545-B016A3EE14E1}"/>
              </a:ext>
            </a:extLst>
          </p:cNvPr>
          <p:cNvSpPr txBox="1"/>
          <p:nvPr/>
        </p:nvSpPr>
        <p:spPr>
          <a:xfrm>
            <a:off x="3133906" y="5970887"/>
            <a:ext cx="694421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000" dirty="0"/>
              <a:t>Improved</a:t>
            </a:r>
          </a:p>
        </p:txBody>
      </p:sp>
    </p:spTree>
    <p:extLst>
      <p:ext uri="{BB962C8B-B14F-4D97-AF65-F5344CB8AC3E}">
        <p14:creationId xmlns:p14="http://schemas.microsoft.com/office/powerpoint/2010/main" val="22935898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E3E1C0-52DA-4A95-B28B-4CFDA3A80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Incremental net monetary benefits, </a:t>
            </a:r>
            <a:r>
              <a:rPr lang="en-GB" dirty="0" err="1"/>
              <a:t>CEAC</a:t>
            </a:r>
            <a:endParaRPr lang="en-GB" dirty="0"/>
          </a:p>
        </p:txBody>
      </p:sp>
      <p:pic>
        <p:nvPicPr>
          <p:cNvPr id="5" name="Content Placeholder 4" descr="Chart, box and whisker chart&#10;&#10;Description automatically generated">
            <a:extLst>
              <a:ext uri="{FF2B5EF4-FFF2-40B4-BE49-F238E27FC236}">
                <a16:creationId xmlns:a16="http://schemas.microsoft.com/office/drawing/2014/main" id="{65BEAD21-A69B-407B-B4A1-B6537E3668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23" y="1892632"/>
            <a:ext cx="5499855" cy="4094017"/>
          </a:xfrm>
        </p:spPr>
      </p:pic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BF3E586A-EBA9-48C9-8994-90C9297D7C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2228" y="1727263"/>
            <a:ext cx="5967523" cy="417726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AA5F29F-5D23-5020-12EE-FED1E3E96A03}"/>
              </a:ext>
            </a:extLst>
          </p:cNvPr>
          <p:cNvSpPr txBox="1"/>
          <p:nvPr/>
        </p:nvSpPr>
        <p:spPr>
          <a:xfrm>
            <a:off x="3368233" y="5533500"/>
            <a:ext cx="1632029" cy="23698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800" dirty="0"/>
              <a:t>Improved (efficacy)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9A6F0AA-78F9-BC4A-1768-350814953E06}"/>
              </a:ext>
            </a:extLst>
          </p:cNvPr>
          <p:cNvSpPr txBox="1"/>
          <p:nvPr/>
        </p:nvSpPr>
        <p:spPr>
          <a:xfrm>
            <a:off x="2247418" y="5735763"/>
            <a:ext cx="1005068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800" dirty="0"/>
              <a:t>Improved (breadth)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0E3610-44DF-25B5-ABA4-50BC0F7B5740}"/>
              </a:ext>
            </a:extLst>
          </p:cNvPr>
          <p:cNvSpPr txBox="1"/>
          <p:nvPr/>
        </p:nvSpPr>
        <p:spPr>
          <a:xfrm>
            <a:off x="10513671" y="3600452"/>
            <a:ext cx="1005068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800" dirty="0"/>
              <a:t>Improved (breadth)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25005D5-C580-1C62-D638-936A45E732C2}"/>
              </a:ext>
            </a:extLst>
          </p:cNvPr>
          <p:cNvSpPr txBox="1"/>
          <p:nvPr/>
        </p:nvSpPr>
        <p:spPr>
          <a:xfrm>
            <a:off x="7479175" y="5679116"/>
            <a:ext cx="1632029" cy="23698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800" dirty="0"/>
              <a:t>Improved (efficacy)</a:t>
            </a:r>
          </a:p>
        </p:txBody>
      </p:sp>
    </p:spTree>
    <p:extLst>
      <p:ext uri="{BB962C8B-B14F-4D97-AF65-F5344CB8AC3E}">
        <p14:creationId xmlns:p14="http://schemas.microsoft.com/office/powerpoint/2010/main" val="1002299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C20D3-5154-4886-9EC3-D5DBD4A28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Threshold per-dose vaccine price (2019 USD)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79CD731-70FC-4AE0-B339-DC1CD987F79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21637151"/>
              </p:ext>
            </p:extLst>
          </p:nvPr>
        </p:nvGraphicFramePr>
        <p:xfrm>
          <a:off x="1441174" y="1878495"/>
          <a:ext cx="8140149" cy="4035288"/>
        </p:xfrm>
        <a:graphic>
          <a:graphicData uri="http://schemas.openxmlformats.org/drawingml/2006/table">
            <a:tbl>
              <a:tblPr/>
              <a:tblGrid>
                <a:gridCol w="1638865">
                  <a:extLst>
                    <a:ext uri="{9D8B030D-6E8A-4147-A177-3AD203B41FA5}">
                      <a16:colId xmlns:a16="http://schemas.microsoft.com/office/drawing/2014/main" val="2449814182"/>
                    </a:ext>
                  </a:extLst>
                </a:gridCol>
                <a:gridCol w="1435700">
                  <a:extLst>
                    <a:ext uri="{9D8B030D-6E8A-4147-A177-3AD203B41FA5}">
                      <a16:colId xmlns:a16="http://schemas.microsoft.com/office/drawing/2014/main" val="417856068"/>
                    </a:ext>
                  </a:extLst>
                </a:gridCol>
                <a:gridCol w="1679498">
                  <a:extLst>
                    <a:ext uri="{9D8B030D-6E8A-4147-A177-3AD203B41FA5}">
                      <a16:colId xmlns:a16="http://schemas.microsoft.com/office/drawing/2014/main" val="3368070472"/>
                    </a:ext>
                  </a:extLst>
                </a:gridCol>
                <a:gridCol w="1693043">
                  <a:extLst>
                    <a:ext uri="{9D8B030D-6E8A-4147-A177-3AD203B41FA5}">
                      <a16:colId xmlns:a16="http://schemas.microsoft.com/office/drawing/2014/main" val="1209013047"/>
                    </a:ext>
                  </a:extLst>
                </a:gridCol>
                <a:gridCol w="1693043">
                  <a:extLst>
                    <a:ext uri="{9D8B030D-6E8A-4147-A177-3AD203B41FA5}">
                      <a16:colId xmlns:a16="http://schemas.microsoft.com/office/drawing/2014/main" val="319417184"/>
                    </a:ext>
                  </a:extLst>
                </a:gridCol>
              </a:tblGrid>
              <a:tr h="995548">
                <a:tc>
                  <a:txBody>
                    <a:bodyPr/>
                    <a:lstStyle/>
                    <a:p>
                      <a:pPr marL="63500" marR="63500" rtl="0" fontAlgn="t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GB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Vaccine</a:t>
                      </a:r>
                      <a:endParaRPr lang="en-GB" sz="1800" dirty="0">
                        <a:effectLst/>
                        <a:latin typeface="+mj-lt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rtl="0" fontAlgn="t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GB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WHO best buy ($100)</a:t>
                      </a:r>
                      <a:endParaRPr lang="en-GB" sz="1800" dirty="0">
                        <a:effectLst/>
                        <a:latin typeface="+mj-lt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rtl="0" fontAlgn="t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it-IT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45% per capita GDP ($623)</a:t>
                      </a:r>
                      <a:endParaRPr lang="it-IT" sz="1800" dirty="0">
                        <a:effectLst/>
                        <a:latin typeface="+mj-lt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rtl="0" fontAlgn="t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it-IT" sz="1800" b="1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1x per capita GDP ($1913)</a:t>
                      </a:r>
                      <a:endParaRPr lang="it-IT" sz="1800">
                        <a:effectLst/>
                        <a:latin typeface="+mj-lt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rtl="0" fontAlgn="t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it-IT" sz="1800" b="1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3x per capita GDP ($5738)</a:t>
                      </a:r>
                      <a:endParaRPr lang="it-IT" sz="1800">
                        <a:effectLst/>
                        <a:latin typeface="+mj-lt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9981436"/>
                  </a:ext>
                </a:extLst>
              </a:tr>
              <a:tr h="759935">
                <a:tc>
                  <a:txBody>
                    <a:bodyPr/>
                    <a:lstStyle/>
                    <a:p>
                      <a:pPr marL="63500" marR="63500" rtl="0" fontAlgn="t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Current seasonal</a:t>
                      </a:r>
                      <a:endParaRPr lang="en-GB" sz="1800" dirty="0">
                        <a:effectLst/>
                        <a:latin typeface="+mj-lt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rtl="0" fontAlgn="t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-1.33 (-3.94, 1.98)</a:t>
                      </a:r>
                      <a:endParaRPr lang="en-GB" sz="1800">
                        <a:effectLst/>
                        <a:latin typeface="+mj-lt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rtl="0" fontAlgn="t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1.39 (-2.69, 6.53)</a:t>
                      </a:r>
                      <a:endParaRPr lang="en-GB" sz="1800" dirty="0">
                        <a:effectLst/>
                        <a:latin typeface="+mj-lt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rtl="0" fontAlgn="t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8.09 (-0.61, 21.13)</a:t>
                      </a:r>
                      <a:endParaRPr lang="en-GB" sz="1800" dirty="0">
                        <a:effectLst/>
                        <a:latin typeface="+mj-lt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rtl="0" fontAlgn="t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27.97 (4.8, 64.87)</a:t>
                      </a:r>
                      <a:endParaRPr lang="en-GB" sz="1800">
                        <a:effectLst/>
                        <a:latin typeface="+mj-lt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3552388"/>
                  </a:ext>
                </a:extLst>
              </a:tr>
              <a:tr h="759935">
                <a:tc>
                  <a:txBody>
                    <a:bodyPr/>
                    <a:lstStyle/>
                    <a:p>
                      <a:pPr marL="63500" marR="63500" rtl="0" fontAlgn="t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Improved (breadth)</a:t>
                      </a:r>
                      <a:endParaRPr lang="en-GB" sz="1800" dirty="0">
                        <a:effectLst/>
                        <a:latin typeface="+mj-lt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rtl="0" fontAlgn="t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2.69 (-2.61, 11.09)</a:t>
                      </a:r>
                      <a:endParaRPr lang="en-GB" sz="1800">
                        <a:effectLst/>
                        <a:latin typeface="+mj-lt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rtl="0" fontAlgn="t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10.54 (0.29, 23.91)</a:t>
                      </a:r>
                      <a:endParaRPr lang="en-GB" sz="1800">
                        <a:effectLst/>
                        <a:latin typeface="+mj-lt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rtl="0" fontAlgn="t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29.88 (5.73, 62.79)</a:t>
                      </a:r>
                      <a:endParaRPr lang="en-GB" sz="1800" dirty="0">
                        <a:effectLst/>
                        <a:latin typeface="+mj-lt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rtl="0" fontAlgn="t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87.24 (19.56, 187.85)</a:t>
                      </a:r>
                      <a:endParaRPr lang="en-GB" sz="1800" dirty="0">
                        <a:effectLst/>
                        <a:latin typeface="+mj-lt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6994189"/>
                  </a:ext>
                </a:extLst>
              </a:tr>
              <a:tr h="759935">
                <a:tc>
                  <a:txBody>
                    <a:bodyPr/>
                    <a:lstStyle/>
                    <a:p>
                      <a:pPr marL="63500" marR="63500" rtl="0" fontAlgn="t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Improved (efficacy)</a:t>
                      </a:r>
                      <a:endParaRPr lang="en-GB" sz="1800" dirty="0">
                        <a:effectLst/>
                        <a:latin typeface="+mj-lt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rtl="0" fontAlgn="t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3.47 (-2.35, 12.75)</a:t>
                      </a:r>
                      <a:endParaRPr lang="en-GB" sz="1800">
                        <a:effectLst/>
                        <a:latin typeface="+mj-lt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rtl="0" fontAlgn="t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12.18 (0.85, 27.31)</a:t>
                      </a:r>
                      <a:endParaRPr lang="en-GB" sz="1800">
                        <a:effectLst/>
                        <a:latin typeface="+mj-lt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rtl="0" fontAlgn="t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33.65 (6.75, 70.03)</a:t>
                      </a:r>
                      <a:endParaRPr lang="en-GB" sz="1800">
                        <a:effectLst/>
                        <a:latin typeface="+mj-lt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rtl="0" fontAlgn="t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97.34 (22.11, 210.7)</a:t>
                      </a:r>
                      <a:endParaRPr lang="en-GB" sz="1800" dirty="0">
                        <a:effectLst/>
                        <a:latin typeface="+mj-lt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2245490"/>
                  </a:ext>
                </a:extLst>
              </a:tr>
              <a:tr h="759935">
                <a:tc>
                  <a:txBody>
                    <a:bodyPr/>
                    <a:lstStyle/>
                    <a:p>
                      <a:pPr marL="63500" marR="63500" rtl="0" fontAlgn="t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Universal</a:t>
                      </a:r>
                      <a:endParaRPr lang="en-GB" sz="1800" dirty="0">
                        <a:effectLst/>
                        <a:latin typeface="+mj-lt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rtl="0" fontAlgn="t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7.62 (-1.42, 21.7)</a:t>
                      </a:r>
                      <a:endParaRPr lang="en-GB" sz="1800" dirty="0">
                        <a:effectLst/>
                        <a:latin typeface="+mj-lt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rtl="0" fontAlgn="t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21.73 (3.52, 44.97)</a:t>
                      </a:r>
                      <a:endParaRPr lang="en-GB" sz="1800" dirty="0">
                        <a:effectLst/>
                        <a:latin typeface="+mj-lt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rtl="0" fontAlgn="t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56.52 (12.64, 116.58)</a:t>
                      </a:r>
                      <a:endParaRPr lang="en-GB" sz="1800" dirty="0">
                        <a:effectLst/>
                        <a:latin typeface="+mj-lt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63500" rtl="0" fontAlgn="t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159.71 (36.39, 332.21)</a:t>
                      </a:r>
                      <a:endParaRPr lang="en-GB" sz="1800" dirty="0">
                        <a:effectLst/>
                        <a:latin typeface="+mj-lt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4380516"/>
                  </a:ext>
                </a:extLst>
              </a:tr>
            </a:tbl>
          </a:graphicData>
        </a:graphic>
      </p:graphicFrame>
      <p:sp>
        <p:nvSpPr>
          <p:cNvPr id="5" name="Rectangle 1">
            <a:extLst>
              <a:ext uri="{FF2B5EF4-FFF2-40B4-BE49-F238E27FC236}">
                <a16:creationId xmlns:a16="http://schemas.microsoft.com/office/drawing/2014/main" id="{9A6BF690-0BA5-45EC-A2B0-402179C665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06767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04E72-5592-4E24-A207-708EF86C1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Conclusions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68EA5C3-7830-4C26-81E2-D34666942A44}"/>
              </a:ext>
            </a:extLst>
          </p:cNvPr>
          <p:cNvSpPr txBox="1">
            <a:spLocks/>
          </p:cNvSpPr>
          <p:nvPr/>
        </p:nvSpPr>
        <p:spPr>
          <a:xfrm>
            <a:off x="231494" y="1053296"/>
            <a:ext cx="11516810" cy="5525572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0" i="0" kern="1200" baseline="0">
                <a:solidFill>
                  <a:schemeClr val="tx1"/>
                </a:solidFill>
                <a:latin typeface="Corbel" panose="020B0503020204020204" pitchFamily="34" charset="0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fontAlgn="base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GB" b="0" i="0" u="none" strike="noStrike" dirty="0">
                <a:solidFill>
                  <a:srgbClr val="000000"/>
                </a:solidFill>
                <a:effectLst/>
                <a:latin typeface="+mj-lt"/>
              </a:rPr>
              <a:t>Universal vaccines result in the highest immunity per vaccine dose and the least infections. They are cost-effective across all thresholds investigated</a:t>
            </a:r>
          </a:p>
          <a:p>
            <a:pPr lvl="1" fontAlgn="base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GB" b="0" i="0" u="none" strike="noStrike" dirty="0">
                <a:solidFill>
                  <a:srgbClr val="000000"/>
                </a:solidFill>
                <a:effectLst/>
                <a:latin typeface="+mj-lt"/>
              </a:rPr>
              <a:t>This compares to </a:t>
            </a:r>
            <a:r>
              <a:rPr lang="en-GB" i="1" dirty="0"/>
              <a:t>Improved vaccines </a:t>
            </a:r>
            <a:r>
              <a:rPr lang="en-GB" dirty="0"/>
              <a:t> which are</a:t>
            </a:r>
            <a:r>
              <a:rPr lang="en-GB" i="1" dirty="0"/>
              <a:t> </a:t>
            </a:r>
            <a:r>
              <a:rPr lang="en-GB" dirty="0"/>
              <a:t>cost-effective for 8 of 10 thresholds considered and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latin typeface="+mj-lt"/>
              </a:rPr>
              <a:t> </a:t>
            </a:r>
            <a:r>
              <a:rPr lang="en-GB" i="1" dirty="0"/>
              <a:t>Current seasonal vaccines </a:t>
            </a:r>
            <a:r>
              <a:rPr lang="en-GB" dirty="0"/>
              <a:t>which are cost-effective only at a WTP threshold of 1x the per-capita GDP of Kenya of approximately $1913. </a:t>
            </a:r>
          </a:p>
          <a:p>
            <a:pPr lvl="1" fontAlgn="base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GB" b="0" i="0" u="none" strike="noStrike" dirty="0">
                <a:solidFill>
                  <a:srgbClr val="000000"/>
                </a:solidFill>
                <a:effectLst/>
                <a:latin typeface="+mj-lt"/>
              </a:rPr>
              <a:t>We note the large impact our assumptions on infection-derived susceptibility have.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7620680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68F7220-BA3E-48CD-A108-3B87A149F9F6}"/>
              </a:ext>
            </a:extLst>
          </p:cNvPr>
          <p:cNvSpPr/>
          <p:nvPr/>
        </p:nvSpPr>
        <p:spPr>
          <a:xfrm>
            <a:off x="299031" y="1305340"/>
            <a:ext cx="11370999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Potential </a:t>
            </a:r>
            <a:r>
              <a:rPr lang="en-GB" sz="2400" b="1" dirty="0"/>
              <a:t>benefits of next generation vaccines</a:t>
            </a:r>
            <a:r>
              <a:rPr lang="en-GB" sz="2400" dirty="0"/>
              <a:t>: longer duration, greater efficacy/breadth of protection, potential use as pre-pandemic vaccines, potential use in countries with multiple epidemics a year.</a:t>
            </a:r>
          </a:p>
          <a:p>
            <a:endParaRPr lang="en-GB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Estimate the </a:t>
            </a:r>
            <a:r>
              <a:rPr lang="en-GB" sz="2400" b="1" dirty="0"/>
              <a:t>incremental health and economic impact </a:t>
            </a:r>
            <a:r>
              <a:rPr lang="en-GB" sz="2400" dirty="0"/>
              <a:t>of next generation vaccines in seasonal and pandemic situations in key countries, compared to current vaccines.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Use these results to estimate the </a:t>
            </a:r>
            <a:r>
              <a:rPr lang="en-GB" sz="2400" b="1" dirty="0"/>
              <a:t>potential market size </a:t>
            </a:r>
            <a:r>
              <a:rPr lang="en-GB" sz="2400" dirty="0"/>
              <a:t>for these vaccines under different price points.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These estimates can then be used to inform potential R&amp;D </a:t>
            </a:r>
            <a:r>
              <a:rPr lang="en-GB" sz="2400" b="1" dirty="0"/>
              <a:t>investments</a:t>
            </a:r>
            <a:r>
              <a:rPr lang="en-GB" sz="2400" dirty="0"/>
              <a:t> by research funders and manufacturers, as well as the return on investment on vaccines for both producers and countries.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CCED366-755F-2E43-8751-3FCB7C61D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9526849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5D1BE764-C562-46D9-B771-2B89E9DF64C3}"/>
              </a:ext>
            </a:extLst>
          </p:cNvPr>
          <p:cNvGraphicFramePr>
            <a:graphicFrameLocks noGrp="1"/>
          </p:cNvGraphicFramePr>
          <p:nvPr/>
        </p:nvGraphicFramePr>
        <p:xfrm>
          <a:off x="437934" y="1541693"/>
          <a:ext cx="11365186" cy="4480560"/>
        </p:xfrm>
        <a:graphic>
          <a:graphicData uri="http://schemas.openxmlformats.org/drawingml/2006/table">
            <a:tbl>
              <a:tblPr firstRow="1" bandRow="1">
                <a:tableStyleId>{284E427A-3D55-4303-BF80-6455036E1DE7}</a:tableStyleId>
              </a:tblPr>
              <a:tblGrid>
                <a:gridCol w="2504318">
                  <a:extLst>
                    <a:ext uri="{9D8B030D-6E8A-4147-A177-3AD203B41FA5}">
                      <a16:colId xmlns:a16="http://schemas.microsoft.com/office/drawing/2014/main" val="3031722607"/>
                    </a:ext>
                  </a:extLst>
                </a:gridCol>
                <a:gridCol w="4204785">
                  <a:extLst>
                    <a:ext uri="{9D8B030D-6E8A-4147-A177-3AD203B41FA5}">
                      <a16:colId xmlns:a16="http://schemas.microsoft.com/office/drawing/2014/main" val="826651603"/>
                    </a:ext>
                  </a:extLst>
                </a:gridCol>
                <a:gridCol w="4656083">
                  <a:extLst>
                    <a:ext uri="{9D8B030D-6E8A-4147-A177-3AD203B41FA5}">
                      <a16:colId xmlns:a16="http://schemas.microsoft.com/office/drawing/2014/main" val="4168792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GB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400" dirty="0"/>
                        <a:t>Improved influenza vaccines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400" dirty="0"/>
                        <a:t>Universal influenza A vaccines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75199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400" dirty="0"/>
                        <a:t>Projected year of licensure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400" dirty="0"/>
                        <a:t>2022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400" dirty="0"/>
                        <a:t>2027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6799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400" dirty="0"/>
                        <a:t>Target population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400" dirty="0"/>
                        <a:t>Children 6-59 months old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400" dirty="0"/>
                        <a:t>All clinical risk groups including children 6-59 months old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35510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400" dirty="0"/>
                        <a:t>Duration of protection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400" dirty="0"/>
                        <a:t>At least one year/influenza season (equal or better than current vaccines)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400" dirty="0"/>
                        <a:t>At least 5 years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69645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400" dirty="0"/>
                        <a:t>Clinical efficacy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400" dirty="0"/>
                        <a:t>Better than current vaccines for either vaccine-matched or drifted strains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400" dirty="0"/>
                        <a:t>Better than current vaccines for vaccine-matched AND drifted strains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9704816"/>
                  </a:ext>
                </a:extLst>
              </a:tr>
            </a:tbl>
          </a:graphicData>
        </a:graphic>
      </p:graphicFrame>
      <p:sp>
        <p:nvSpPr>
          <p:cNvPr id="4" name="Title 3">
            <a:extLst>
              <a:ext uri="{FF2B5EF4-FFF2-40B4-BE49-F238E27FC236}">
                <a16:creationId xmlns:a16="http://schemas.microsoft.com/office/drawing/2014/main" id="{EEC82EFE-1359-C140-859D-865BD8AF4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Generation Flu Vaccines: WHO PPC</a:t>
            </a:r>
          </a:p>
        </p:txBody>
      </p:sp>
    </p:spTree>
    <p:extLst>
      <p:ext uri="{BB962C8B-B14F-4D97-AF65-F5344CB8AC3E}">
        <p14:creationId xmlns:p14="http://schemas.microsoft.com/office/powerpoint/2010/main" val="29218469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9178D-FE07-1A08-11AF-C7927DF65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Modelling Overview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CF4B0F8E-E81F-3914-ED65-6C052AC7B1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78" t="12559" r="8148" b="65834"/>
          <a:stretch/>
        </p:blipFill>
        <p:spPr>
          <a:xfrm>
            <a:off x="210098" y="1751569"/>
            <a:ext cx="11771803" cy="4220968"/>
          </a:xfrm>
        </p:spPr>
      </p:pic>
    </p:spTree>
    <p:extLst>
      <p:ext uri="{BB962C8B-B14F-4D97-AF65-F5344CB8AC3E}">
        <p14:creationId xmlns:p14="http://schemas.microsoft.com/office/powerpoint/2010/main" val="6427418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A7DA5-5EB3-BA4F-804E-805781418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Dawa</a:t>
            </a:r>
            <a:r>
              <a:rPr lang="en-US" dirty="0"/>
              <a:t> et al. (2020)  - influenza in Kenya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DF8182-CF94-A34A-A5E4-7D6766E11C8D}"/>
              </a:ext>
            </a:extLst>
          </p:cNvPr>
          <p:cNvSpPr txBox="1"/>
          <p:nvPr/>
        </p:nvSpPr>
        <p:spPr>
          <a:xfrm>
            <a:off x="424020" y="4824542"/>
            <a:ext cx="897462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Epidemics fit with </a:t>
            </a:r>
            <a:r>
              <a:rPr lang="en-US" i="1" dirty="0" err="1"/>
              <a:t>fluevidencesynthesis</a:t>
            </a:r>
            <a:r>
              <a:rPr lang="en-US" dirty="0"/>
              <a:t> R package</a:t>
            </a:r>
          </a:p>
          <a:p>
            <a:endParaRPr lang="en-US" dirty="0"/>
          </a:p>
          <a:p>
            <a:r>
              <a:rPr lang="en-US" dirty="0"/>
              <a:t>SEEIIR epidemic model, with vaccination.</a:t>
            </a:r>
          </a:p>
          <a:p>
            <a:endParaRPr lang="en-US" dirty="0"/>
          </a:p>
          <a:p>
            <a:r>
              <a:rPr lang="en-US" dirty="0"/>
              <a:t>Parameters estimated: transmissibility,  age-specific susceptibility, age-specific ascertainment rates, initial number of infections</a:t>
            </a:r>
          </a:p>
        </p:txBody>
      </p:sp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497327DE-90A2-6C1D-03C1-C00B89E4B33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89" b="49836"/>
          <a:stretch/>
        </p:blipFill>
        <p:spPr>
          <a:xfrm>
            <a:off x="144719" y="1192193"/>
            <a:ext cx="11902562" cy="3632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7608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40AC35-ECDE-1C42-AE15-88877DE27F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Major differences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D171C3-4121-B34E-8204-987E53A5E9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1757486"/>
            <a:ext cx="4278489" cy="482138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Allow vaccination to persist for more than one season, with waning and ageing of vaccinated individuals.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Include a background Force of Infection for “off-season”, by fitting a Poisson to the cases. This can then be reduced dependent on the Vaccination model.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7D33109-DC69-FE45-BFAA-8379C82523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2423" y="1258073"/>
            <a:ext cx="5486910" cy="332782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739B424-2960-024A-B9C6-9B016EA2D0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8088" y="4585897"/>
            <a:ext cx="7217269" cy="2272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1068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3EA86-D489-1749-A78B-45B86A5D5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vaccine scenarios of interest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49B1EE-C34B-0840-9F54-AA7BB011B1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No vaccine </a:t>
            </a:r>
            <a:r>
              <a:rPr lang="en-US" i="1" dirty="0"/>
              <a:t>(scenario 1)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Current vaccines </a:t>
            </a:r>
            <a:r>
              <a:rPr lang="en-US" i="1" dirty="0"/>
              <a:t>(scenario 4 –, 70/40 efficacy, 6months waning)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Improved vaccines broadness </a:t>
            </a:r>
            <a:r>
              <a:rPr lang="en-US" i="1" dirty="0"/>
              <a:t>(scenario 75 – 70 efficacy, 3 years)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Improved vaccines efficacy </a:t>
            </a:r>
            <a:r>
              <a:rPr lang="en-US" i="1" dirty="0"/>
              <a:t>(scenario 77 – 90/70 efficacy, 3 years)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Universal vaccines </a:t>
            </a:r>
            <a:r>
              <a:rPr lang="en-US" i="1" dirty="0"/>
              <a:t>(scenario 122 – 90 efficacy, 5 years)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CF05C0-029D-DBF5-3208-8CC75D8B9DBB}"/>
              </a:ext>
            </a:extLst>
          </p:cNvPr>
          <p:cNvSpPr txBox="1"/>
          <p:nvPr/>
        </p:nvSpPr>
        <p:spPr>
          <a:xfrm>
            <a:off x="609599" y="4548851"/>
            <a:ext cx="799039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Sensitivity analysis: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 75% coverage in target age groups, instead of 50%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 all-year round vaccination, as opposed to campaigns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 infection-derived immunity modelling</a:t>
            </a:r>
          </a:p>
        </p:txBody>
      </p:sp>
    </p:spTree>
    <p:extLst>
      <p:ext uri="{BB962C8B-B14F-4D97-AF65-F5344CB8AC3E}">
        <p14:creationId xmlns:p14="http://schemas.microsoft.com/office/powerpoint/2010/main" val="37731771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B0D2D2-A8D4-5C48-AA47-DDA077151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Combined output over time</a:t>
            </a:r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EE5E8F31-03CB-221C-4339-E360A9F212E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660"/>
          <a:stretch/>
        </p:blipFill>
        <p:spPr>
          <a:xfrm>
            <a:off x="120055" y="2048719"/>
            <a:ext cx="11951889" cy="36923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98D0624-FAAD-72CB-6911-5393C4780F9E}"/>
              </a:ext>
            </a:extLst>
          </p:cNvPr>
          <p:cNvSpPr txBox="1"/>
          <p:nvPr/>
        </p:nvSpPr>
        <p:spPr>
          <a:xfrm>
            <a:off x="10232019" y="3510024"/>
            <a:ext cx="945905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Improved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721853-A86B-1B85-7DD3-9C83689BA3C2}"/>
              </a:ext>
            </a:extLst>
          </p:cNvPr>
          <p:cNvSpPr txBox="1"/>
          <p:nvPr/>
        </p:nvSpPr>
        <p:spPr>
          <a:xfrm>
            <a:off x="10232019" y="3784920"/>
            <a:ext cx="945905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Improved</a:t>
            </a:r>
          </a:p>
        </p:txBody>
      </p:sp>
    </p:spTree>
    <p:extLst>
      <p:ext uri="{BB962C8B-B14F-4D97-AF65-F5344CB8AC3E}">
        <p14:creationId xmlns:p14="http://schemas.microsoft.com/office/powerpoint/2010/main" val="5841003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C3888-6569-43C8-AD24-6B36506BDE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Economic evaluation decision tree</a:t>
            </a: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CC7416DD-43D6-4AD0-8AB3-7CD97C9E696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12" r="7620"/>
          <a:stretch/>
        </p:blipFill>
        <p:spPr>
          <a:xfrm>
            <a:off x="1272208" y="1477817"/>
            <a:ext cx="8259418" cy="4433689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755E528-5971-41FC-891F-4B0FB0843A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91738" y="5811279"/>
            <a:ext cx="2481471" cy="430495"/>
          </a:xfrm>
        </p:spPr>
        <p:txBody>
          <a:bodyPr/>
          <a:lstStyle/>
          <a:p>
            <a:r>
              <a:rPr lang="en-GB" dirty="0"/>
              <a:t>Dawa </a:t>
            </a:r>
            <a:r>
              <a:rPr lang="en-GB" i="1" dirty="0"/>
              <a:t>et al. </a:t>
            </a:r>
            <a:r>
              <a:rPr lang="en-GB" dirty="0"/>
              <a:t>(2020)</a:t>
            </a:r>
          </a:p>
        </p:txBody>
      </p:sp>
    </p:spTree>
    <p:extLst>
      <p:ext uri="{BB962C8B-B14F-4D97-AF65-F5344CB8AC3E}">
        <p14:creationId xmlns:p14="http://schemas.microsoft.com/office/powerpoint/2010/main" val="11947666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Main_Presentation_Title_Page">
  <a:themeElements>
    <a:clrScheme name="Custom 1">
      <a:dk1>
        <a:srgbClr val="000000"/>
      </a:dk1>
      <a:lt1>
        <a:srgbClr val="FFFFFF"/>
      </a:lt1>
      <a:dk2>
        <a:srgbClr val="004550"/>
      </a:dk2>
      <a:lt2>
        <a:srgbClr val="2BAC6D"/>
      </a:lt2>
      <a:accent1>
        <a:srgbClr val="2BAC6D"/>
      </a:accent1>
      <a:accent2>
        <a:srgbClr val="004550"/>
      </a:accent2>
      <a:accent3>
        <a:srgbClr val="00ABCE"/>
      </a:accent3>
      <a:accent4>
        <a:srgbClr val="FBB800"/>
      </a:accent4>
      <a:accent5>
        <a:srgbClr val="E95B0C"/>
      </a:accent5>
      <a:accent6>
        <a:srgbClr val="B1B2B3"/>
      </a:accent6>
      <a:hlink>
        <a:srgbClr val="00ABCE"/>
      </a:hlink>
      <a:folHlink>
        <a:srgbClr val="B1B2B3"/>
      </a:folHlink>
    </a:clrScheme>
    <a:fontScheme name="Corbel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7053</TotalTime>
  <Words>688</Words>
  <Application>Microsoft Macintosh PowerPoint</Application>
  <PresentationFormat>Widescreen</PresentationFormat>
  <Paragraphs>102</Paragraphs>
  <Slides>14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14</vt:i4>
      </vt:variant>
    </vt:vector>
  </HeadingPairs>
  <TitlesOfParts>
    <vt:vector size="24" baseType="lpstr">
      <vt:lpstr>Al Nile</vt:lpstr>
      <vt:lpstr>Arial</vt:lpstr>
      <vt:lpstr>Calibri</vt:lpstr>
      <vt:lpstr>Calibri Light</vt:lpstr>
      <vt:lpstr>Constantia</vt:lpstr>
      <vt:lpstr>Corbel</vt:lpstr>
      <vt:lpstr>merriweather</vt:lpstr>
      <vt:lpstr>open sans</vt:lpstr>
      <vt:lpstr>Office Theme</vt:lpstr>
      <vt:lpstr>Main_Presentation_Title_Page</vt:lpstr>
      <vt:lpstr>PowerPoint Presentation</vt:lpstr>
      <vt:lpstr>Overview</vt:lpstr>
      <vt:lpstr>Next Generation Flu Vaccines: WHO PPC</vt:lpstr>
      <vt:lpstr>Modelling Overview</vt:lpstr>
      <vt:lpstr>Dawa et al. (2020)  - influenza in Kenya</vt:lpstr>
      <vt:lpstr>Major differences</vt:lpstr>
      <vt:lpstr>Main vaccine scenarios of interest</vt:lpstr>
      <vt:lpstr>Combined output over time</vt:lpstr>
      <vt:lpstr>Economic evaluation decision tree</vt:lpstr>
      <vt:lpstr>Costs included</vt:lpstr>
      <vt:lpstr>Total doses and ICER per DALY averted</vt:lpstr>
      <vt:lpstr>Incremental net monetary benefits, CEAC</vt:lpstr>
      <vt:lpstr>Threshold per-dose vaccine price (2019 USD)</vt:lpstr>
      <vt:lpstr>Conclusions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Mark Jit</dc:creator>
  <cp:lastModifiedBy>Naomi  Waterlow</cp:lastModifiedBy>
  <cp:revision>53</cp:revision>
  <dcterms:created xsi:type="dcterms:W3CDTF">2021-12-01T18:40:23Z</dcterms:created>
  <dcterms:modified xsi:type="dcterms:W3CDTF">2022-06-14T12:24:12Z</dcterms:modified>
</cp:coreProperties>
</file>